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4" r:id="rId6"/>
    <p:sldId id="263" r:id="rId7"/>
    <p:sldId id="260" r:id="rId8"/>
    <p:sldId id="262" r:id="rId9"/>
    <p:sldId id="261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9900"/>
    <a:srgbClr val="0000FF"/>
    <a:srgbClr val="99FF33"/>
    <a:srgbClr val="FF33CC"/>
    <a:srgbClr val="99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E03FA0DE-4E51-4EA5-9E68-BF422FF8BFBE}" type="datetimeFigureOut">
              <a:rPr lang="ru-RU" smtClean="0"/>
              <a:t>06.12.2024</a:t>
            </a:fld>
            <a:endParaRPr lang="ru-RU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3F68FB9-F0CA-43C7-A0A9-A59AB5EF0E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03FA0DE-4E51-4EA5-9E68-BF422FF8BFBE}" type="datetimeFigureOut">
              <a:rPr lang="ru-RU" smtClean="0"/>
              <a:t>06.12.2024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F68FB9-F0CA-43C7-A0A9-A59AB5EF0E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03FA0DE-4E51-4EA5-9E68-BF422FF8BFBE}" type="datetimeFigureOut">
              <a:rPr lang="ru-RU" smtClean="0"/>
              <a:t>06.12.2024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F68FB9-F0CA-43C7-A0A9-A59AB5EF0E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03FA0DE-4E51-4EA5-9E68-BF422FF8BFBE}" type="datetimeFigureOut">
              <a:rPr lang="ru-RU" smtClean="0"/>
              <a:t>06.12.2024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F68FB9-F0CA-43C7-A0A9-A59AB5EF0E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03FA0DE-4E51-4EA5-9E68-BF422FF8BFBE}" type="datetimeFigureOut">
              <a:rPr lang="ru-RU" smtClean="0"/>
              <a:t>06.12.2024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F68FB9-F0CA-43C7-A0A9-A59AB5EF0E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03FA0DE-4E51-4EA5-9E68-BF422FF8BFBE}" type="datetimeFigureOut">
              <a:rPr lang="ru-RU" smtClean="0"/>
              <a:t>06.12.2024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F68FB9-F0CA-43C7-A0A9-A59AB5EF0E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03FA0DE-4E51-4EA5-9E68-BF422FF8BFBE}" type="datetimeFigureOut">
              <a:rPr lang="ru-RU" smtClean="0"/>
              <a:t>06.12.2024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F68FB9-F0CA-43C7-A0A9-A59AB5EF0E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03FA0DE-4E51-4EA5-9E68-BF422FF8BFBE}" type="datetimeFigureOut">
              <a:rPr lang="ru-RU" smtClean="0"/>
              <a:t>06.12.2024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F68FB9-F0CA-43C7-A0A9-A59AB5EF0E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03FA0DE-4E51-4EA5-9E68-BF422FF8BFBE}" type="datetimeFigureOut">
              <a:rPr lang="ru-RU" smtClean="0"/>
              <a:t>06.12.2024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F68FB9-F0CA-43C7-A0A9-A59AB5EF0E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03FA0DE-4E51-4EA5-9E68-BF422FF8BFBE}" type="datetimeFigureOut">
              <a:rPr lang="ru-RU" smtClean="0"/>
              <a:t>06.12.2024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F68FB9-F0CA-43C7-A0A9-A59AB5EF0E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03FA0DE-4E51-4EA5-9E68-BF422FF8BFBE}" type="datetimeFigureOut">
              <a:rPr lang="ru-RU" smtClean="0"/>
              <a:t>06.12.2024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F68FB9-F0CA-43C7-A0A9-A59AB5EF0E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E03FA0DE-4E51-4EA5-9E68-BF422FF8BFBE}" type="datetimeFigureOut">
              <a:rPr lang="ru-RU" smtClean="0"/>
              <a:t>06.12.2024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3F68FB9-F0CA-43C7-A0A9-A59AB5EF0E6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diamond/>
  </p:transition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6000" b="1" spc="50" dirty="0" smtClean="0">
                <a:ln w="11430">
                  <a:solidFill>
                    <a:srgbClr val="FF0000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ТАБЛИЦА ШУЛЬТЕ</a:t>
            </a:r>
            <a:endParaRPr lang="ru-RU" sz="6000" b="1" spc="50" dirty="0">
              <a:ln w="11430">
                <a:solidFill>
                  <a:srgbClr val="FF0000"/>
                </a:solidFill>
              </a:ln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0" y="5286388"/>
            <a:ext cx="9144000" cy="1357322"/>
          </a:xfrm>
        </p:spPr>
        <p:txBody>
          <a:bodyPr/>
          <a:lstStyle/>
          <a:p>
            <a:r>
              <a:rPr lang="ru-RU" sz="2000" b="1" dirty="0" err="1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Кожурова</a:t>
            </a:r>
            <a:r>
              <a:rPr lang="ru-RU" sz="20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Ольга Викторовна</a:t>
            </a:r>
            <a:endParaRPr lang="ru-RU" sz="2000" b="1" dirty="0" smtClean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00B0F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  <a:p>
            <a:r>
              <a:rPr lang="ru-RU" sz="20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учитель начальных классов    </a:t>
            </a:r>
            <a:r>
              <a:rPr lang="ru-RU" sz="20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МОАУ «СОШ №10»</a:t>
            </a:r>
            <a:endParaRPr lang="ru-RU" sz="2000" b="1" dirty="0" smtClean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00B0F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  <a:p>
            <a:r>
              <a:rPr lang="ru-RU" sz="20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Г. Оренбург</a:t>
            </a:r>
            <a:endParaRPr lang="ru-RU" sz="2800" b="1" dirty="0" smtClean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00B0F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  <a:p>
            <a:pPr algn="just"/>
            <a:endParaRPr lang="ru-RU" sz="2400" b="1" dirty="0" smtClean="0">
              <a:ln w="17780" cmpd="sng">
                <a:solidFill>
                  <a:schemeClr val="accent3">
                    <a:lumMod val="25000"/>
                  </a:schemeClr>
                </a:solidFill>
                <a:prstDash val="solid"/>
                <a:miter lim="800000"/>
              </a:ln>
              <a:solidFill>
                <a:srgbClr val="00B0F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  <a:p>
            <a:pPr algn="just"/>
            <a:endParaRPr lang="ru-RU" sz="2400" b="1" dirty="0">
              <a:ln w="17780" cmpd="sng">
                <a:solidFill>
                  <a:schemeClr val="accent3">
                    <a:lumMod val="25000"/>
                  </a:schemeClr>
                </a:solidFill>
                <a:prstDash val="solid"/>
                <a:miter lim="800000"/>
              </a:ln>
              <a:solidFill>
                <a:srgbClr val="00B0F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308" name="Group 92"/>
          <p:cNvGraphicFramePr>
            <a:graphicFrameLocks noGrp="1"/>
          </p:cNvGraphicFramePr>
          <p:nvPr/>
        </p:nvGraphicFramePr>
        <p:xfrm>
          <a:off x="285720" y="90508"/>
          <a:ext cx="8501125" cy="655320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700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00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002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002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002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2858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0" b="0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kumimoji="0" lang="ru-RU" sz="8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0" b="0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8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0" b="0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kumimoji="0" lang="ru-RU" sz="8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0" b="0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kumimoji="0" lang="ru-RU" sz="8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0" b="0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kumimoji="0" lang="ru-RU" sz="8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858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0" b="0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kumimoji="0" lang="ru-RU" sz="8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0" b="0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kumimoji="0" lang="ru-RU" sz="8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0" b="0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8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0" b="0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kumimoji="0" lang="ru-RU" sz="8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0" b="0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kumimoji="0" lang="ru-RU" sz="8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858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0" b="0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kumimoji="0" lang="ru-RU" sz="8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0" b="0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kumimoji="0" lang="ru-RU" sz="8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0" b="0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4</a:t>
                      </a:r>
                      <a:endParaRPr kumimoji="0" lang="ru-RU" sz="8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0" b="0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kumimoji="0" lang="ru-RU" sz="8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0" b="0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8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858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0" b="0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kumimoji="0" lang="ru-RU" sz="8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0" b="0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kumimoji="0" lang="ru-RU" sz="8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0" b="0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ru-RU" sz="8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0" b="0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kumimoji="0" lang="ru-RU" sz="8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0" b="0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ru-RU" sz="8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858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</a:p>
                  </a:txBody>
                  <a:tcPr anchor="ctr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0" b="0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kumimoji="0" lang="ru-RU" sz="8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0" b="0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ru-RU" sz="8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0" b="0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8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0" b="0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ru-RU" sz="8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5-конечная звезда 5"/>
          <p:cNvSpPr/>
          <p:nvPr/>
        </p:nvSpPr>
        <p:spPr>
          <a:xfrm>
            <a:off x="4143372" y="3357562"/>
            <a:ext cx="325440" cy="295277"/>
          </a:xfrm>
          <a:prstGeom prst="star5">
            <a:avLst/>
          </a:prstGeom>
          <a:solidFill>
            <a:schemeClr val="tx1"/>
          </a:solidFill>
          <a:ln w="28575">
            <a:solidFill>
              <a:srgbClr val="00B05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9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394" name="Group 154"/>
          <p:cNvGraphicFramePr>
            <a:graphicFrameLocks noGrp="1"/>
          </p:cNvGraphicFramePr>
          <p:nvPr/>
        </p:nvGraphicFramePr>
        <p:xfrm>
          <a:off x="142844" y="214291"/>
          <a:ext cx="8786873" cy="655320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7566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85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6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585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5662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25730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kumimoji="0" lang="ru-RU" sz="8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kumimoji="0" lang="ru-RU" sz="8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0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ru-RU" sz="8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0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kumimoji="0" lang="ru-RU" sz="8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0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kumimoji="0" lang="ru-RU" sz="8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5730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kumimoji="0" lang="ru-RU" sz="8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8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0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ru-RU" sz="8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anchor="ctr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0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ru-RU" sz="8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5730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kumimoji="0" lang="ru-RU" sz="8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8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anchor="ctr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kumimoji="0" lang="ru-RU" sz="8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0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kumimoji="0" lang="ru-RU" sz="8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5730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0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kumimoji="0" lang="ru-RU" sz="8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0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8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kumimoji="0" lang="ru-RU" sz="8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8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kumimoji="0" lang="ru-RU" sz="8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5730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kumimoji="0" lang="ru-RU" sz="8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0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kumimoji="0" lang="ru-RU" sz="8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kumimoji="0" lang="ru-RU" sz="8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kumimoji="0" lang="ru-RU" sz="8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8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0395" name="AutoShape 155"/>
          <p:cNvSpPr>
            <a:spLocks noChangeArrowheads="1"/>
          </p:cNvSpPr>
          <p:nvPr/>
        </p:nvSpPr>
        <p:spPr bwMode="auto">
          <a:xfrm>
            <a:off x="4000496" y="3284538"/>
            <a:ext cx="355604" cy="430214"/>
          </a:xfrm>
          <a:prstGeom prst="star5">
            <a:avLst/>
          </a:prstGeom>
          <a:solidFill>
            <a:schemeClr val="tx1"/>
          </a:solidFill>
          <a:ln w="38100">
            <a:solidFill>
              <a:srgbClr val="00B05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10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0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9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356" name="Group 92"/>
          <p:cNvGraphicFramePr>
            <a:graphicFrameLocks noGrp="1"/>
          </p:cNvGraphicFramePr>
          <p:nvPr/>
        </p:nvGraphicFramePr>
        <p:xfrm>
          <a:off x="214282" y="214289"/>
          <a:ext cx="8715437" cy="655320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742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427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446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427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427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24302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kumimoji="0" lang="ru-RU" sz="8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0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kumimoji="0" lang="ru-RU" sz="8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0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ru-RU" sz="8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0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8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kumimoji="0" lang="ru-RU" sz="8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4302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ru-RU" sz="8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kumimoji="0" lang="ru-RU" sz="8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0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kumimoji="0" lang="ru-RU" sz="8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0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8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ru-RU" sz="8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4302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kumimoji="0" lang="ru-RU" sz="8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8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0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kumimoji="0" lang="ru-RU" sz="8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kumimoji="0" lang="ru-RU" sz="8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4302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0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kumimoji="0" lang="ru-RU" sz="8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0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8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kumimoji="0" lang="ru-RU" sz="8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kumimoji="0" lang="ru-RU" sz="8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4302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0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kumimoji="0" lang="ru-RU" sz="8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0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kumimoji="0" lang="ru-RU" sz="8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0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kumimoji="0" lang="ru-RU" sz="8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kumimoji="0" lang="ru-RU" sz="8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kumimoji="0" lang="ru-RU" sz="8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1357" name="AutoShape 93"/>
          <p:cNvSpPr>
            <a:spLocks noChangeArrowheads="1"/>
          </p:cNvSpPr>
          <p:nvPr/>
        </p:nvSpPr>
        <p:spPr bwMode="auto">
          <a:xfrm>
            <a:off x="3929058" y="3284538"/>
            <a:ext cx="427042" cy="358776"/>
          </a:xfrm>
          <a:prstGeom prst="star5">
            <a:avLst/>
          </a:prstGeom>
          <a:solidFill>
            <a:schemeClr val="bg1">
              <a:lumMod val="10000"/>
            </a:schemeClr>
          </a:solidFill>
          <a:ln w="28575">
            <a:solidFill>
              <a:srgbClr val="00B05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11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1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5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92" name="Group 4"/>
          <p:cNvGraphicFramePr>
            <a:graphicFrameLocks noGrp="1"/>
          </p:cNvGraphicFramePr>
          <p:nvPr/>
        </p:nvGraphicFramePr>
        <p:xfrm>
          <a:off x="214280" y="214289"/>
          <a:ext cx="8715438" cy="655320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742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427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446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427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427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28588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</a:p>
                  </a:txBody>
                  <a:tcPr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0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8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0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kumimoji="0" lang="ru-RU" sz="8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</a:p>
                  </a:txBody>
                  <a:tcPr horzOverflow="overflow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8588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kumimoji="0" lang="ru-RU" sz="8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ru-RU" sz="8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0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kumimoji="0" lang="ru-RU" sz="8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0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8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8588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kumimoji="0" lang="ru-RU" sz="8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0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kumimoji="0" lang="ru-RU" sz="8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0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kumimoji="0" lang="ru-RU" sz="8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8588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0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kumimoji="0" lang="ru-RU" sz="8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kumimoji="0" lang="ru-RU" sz="8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ru-RU" sz="8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kumimoji="0" lang="ru-RU" sz="8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kumimoji="0" lang="ru-RU" sz="8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8588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0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kumimoji="0" lang="ru-RU" sz="8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0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8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0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kumimoji="0" lang="ru-RU" sz="8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kumimoji="0" lang="ru-RU" sz="8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</a:p>
                  </a:txBody>
                  <a:tcPr horzOverflow="overflow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2330" name="AutoShape 42"/>
          <p:cNvSpPr>
            <a:spLocks noChangeArrowheads="1"/>
          </p:cNvSpPr>
          <p:nvPr/>
        </p:nvSpPr>
        <p:spPr bwMode="auto">
          <a:xfrm>
            <a:off x="4071934" y="3286124"/>
            <a:ext cx="284166" cy="406403"/>
          </a:xfrm>
          <a:prstGeom prst="star5">
            <a:avLst/>
          </a:prstGeom>
          <a:solidFill>
            <a:schemeClr val="bg1">
              <a:lumMod val="10000"/>
            </a:schemeClr>
          </a:solidFill>
          <a:ln w="28575">
            <a:solidFill>
              <a:srgbClr val="00B05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2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3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ChangeArrowheads="1"/>
          </p:cNvSpPr>
          <p:nvPr/>
        </p:nvSpPr>
        <p:spPr bwMode="auto">
          <a:xfrm>
            <a:off x="1" y="710317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0" hangingPunct="0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Методика «Таблицы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Шульте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» / Альманах психологических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тестов. М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., 1995, С.112-116. </a:t>
            </a:r>
          </a:p>
        </p:txBody>
      </p:sp>
      <p:sp>
        <p:nvSpPr>
          <p:cNvPr id="15363" name="Rectangle 5"/>
          <p:cNvSpPr>
            <a:spLocks noChangeArrowheads="1"/>
          </p:cNvSpPr>
          <p:nvPr/>
        </p:nvSpPr>
        <p:spPr bwMode="auto">
          <a:xfrm>
            <a:off x="0" y="1643050"/>
            <a:ext cx="782634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http://www.skorochtenie.info/shulte.html</a:t>
            </a:r>
          </a:p>
        </p:txBody>
      </p:sp>
      <p:sp>
        <p:nvSpPr>
          <p:cNvPr id="15364" name="Rectangle 6"/>
          <p:cNvSpPr>
            <a:spLocks noChangeArrowheads="1"/>
          </p:cNvSpPr>
          <p:nvPr/>
        </p:nvSpPr>
        <p:spPr bwMode="auto">
          <a:xfrm>
            <a:off x="0" y="2143116"/>
            <a:ext cx="633499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http://childrensgames.ru</a:t>
            </a:r>
          </a:p>
        </p:txBody>
      </p:sp>
      <p:sp>
        <p:nvSpPr>
          <p:cNvPr id="15365" name="Rectangle 7"/>
          <p:cNvSpPr>
            <a:spLocks noChangeArrowheads="1"/>
          </p:cNvSpPr>
          <p:nvPr/>
        </p:nvSpPr>
        <p:spPr bwMode="auto">
          <a:xfrm>
            <a:off x="0" y="2786058"/>
            <a:ext cx="780088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http://www.magicspeedreading.com/rus/shultc.html</a:t>
            </a: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14282" y="1285860"/>
            <a:ext cx="8786874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800" i="1" u="sng" dirty="0">
                <a:ln>
                  <a:solidFill>
                    <a:srgbClr val="002060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Правила пользования</a:t>
            </a:r>
            <a:r>
              <a:rPr lang="ru-RU" sz="2800" i="1" u="sng" dirty="0" smtClean="0">
                <a:ln>
                  <a:solidFill>
                    <a:srgbClr val="002060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>
              <a:defRPr/>
            </a:pPr>
            <a:endParaRPr lang="ru-RU" sz="2400" i="1" u="sng" dirty="0">
              <a:ln>
                <a:solidFill>
                  <a:srgbClr val="002060"/>
                </a:solidFill>
              </a:ln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sz="2400" dirty="0">
                <a:ln>
                  <a:solidFill>
                    <a:schemeClr val="tx1"/>
                  </a:solidFill>
                </a:ln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dirty="0">
                <a:ln w="10541" cmpd="sng">
                  <a:solidFill>
                    <a:schemeClr val="tx1"/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Таблицы </a:t>
            </a:r>
            <a:r>
              <a:rPr lang="ru-RU" sz="2400" dirty="0" err="1">
                <a:ln w="10541" cmpd="sng">
                  <a:solidFill>
                    <a:schemeClr val="tx1"/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Шульте</a:t>
            </a:r>
            <a:r>
              <a:rPr lang="ru-RU" sz="2400" dirty="0">
                <a:ln w="10541" cmpd="sng">
                  <a:solidFill>
                    <a:schemeClr val="tx1"/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служат для расширения поля </a:t>
            </a:r>
          </a:p>
          <a:p>
            <a:pPr>
              <a:defRPr/>
            </a:pPr>
            <a:r>
              <a:rPr lang="ru-RU" sz="2400" dirty="0">
                <a:ln w="10541" cmpd="sng">
                  <a:solidFill>
                    <a:schemeClr val="tx1"/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зрения  (периферическое зрение) читателя. Широко </a:t>
            </a:r>
          </a:p>
          <a:p>
            <a:pPr>
              <a:defRPr/>
            </a:pPr>
            <a:r>
              <a:rPr lang="ru-RU" sz="2400" dirty="0">
                <a:ln w="10541" cmpd="sng">
                  <a:solidFill>
                    <a:schemeClr val="tx1"/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применяется  при освоении методов быстрого чтения, </a:t>
            </a:r>
          </a:p>
          <a:p>
            <a:pPr>
              <a:defRPr/>
            </a:pPr>
            <a:r>
              <a:rPr lang="ru-RU" sz="2400" dirty="0">
                <a:ln w="10541" cmpd="sng">
                  <a:solidFill>
                    <a:schemeClr val="tx1"/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подготовки специалистов слежения за приборами,               летчиков, космонавтов… </a:t>
            </a:r>
          </a:p>
          <a:p>
            <a:pPr algn="ctr">
              <a:defRPr/>
            </a:pPr>
            <a:r>
              <a:rPr lang="ru-RU" sz="2400" i="1" u="sng" dirty="0">
                <a:ln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Методика: </a:t>
            </a:r>
          </a:p>
          <a:p>
            <a:pPr>
              <a:defRPr/>
            </a:pPr>
            <a:r>
              <a:rPr lang="ru-RU" sz="2400" dirty="0">
                <a:ln>
                  <a:solidFill>
                    <a:schemeClr val="tx1"/>
                  </a:solidFill>
                </a:ln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dirty="0">
                <a:ln w="10541" cmpd="sng">
                  <a:solidFill>
                    <a:schemeClr val="tx1"/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Читатель концентрирует взгляд на звездочке </a:t>
            </a:r>
            <a:r>
              <a:rPr lang="ru-RU" sz="2400" dirty="0" smtClean="0">
                <a:ln w="10541" cmpd="sng">
                  <a:solidFill>
                    <a:schemeClr val="tx1"/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в центральной ячейке таблицы. </a:t>
            </a:r>
            <a:r>
              <a:rPr lang="ru-RU" sz="2400" dirty="0">
                <a:ln w="10541" cmpd="sng">
                  <a:solidFill>
                    <a:schemeClr val="tx1"/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Необходимо отыскать в таблице все числа от 1 до 25, не отрывая взгляд от центра таблицы. Если сразу отыскать нужное число не удается, можно передвигать взгляд вертикально вверх и вниз, отыскивая нужное число.</a:t>
            </a:r>
          </a:p>
        </p:txBody>
      </p:sp>
      <p:pic>
        <p:nvPicPr>
          <p:cNvPr id="3076" name="Picture 7" descr="G:\Оформление\Рисунки .png\4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0" y="428625"/>
            <a:ext cx="1755775" cy="1017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1928794" y="214290"/>
            <a:ext cx="5236883" cy="830997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4800" b="1" dirty="0">
                <a:ln w="11430">
                  <a:solidFill>
                    <a:srgbClr val="00B0F0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Таблица </a:t>
            </a:r>
            <a:r>
              <a:rPr lang="ru-RU" sz="4800" b="1" dirty="0" err="1">
                <a:ln w="11430">
                  <a:solidFill>
                    <a:srgbClr val="00B0F0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Шульте</a:t>
            </a:r>
            <a:endParaRPr lang="ru-RU" sz="4800" b="1" dirty="0">
              <a:ln w="11430">
                <a:solidFill>
                  <a:srgbClr val="00B0F0"/>
                </a:solidFill>
              </a:ln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64"/>
          <p:cNvSpPr>
            <a:spLocks noChangeArrowheads="1"/>
          </p:cNvSpPr>
          <p:nvPr/>
        </p:nvSpPr>
        <p:spPr bwMode="auto">
          <a:xfrm>
            <a:off x="428596" y="1306112"/>
            <a:ext cx="8072494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indent="360000"/>
            <a:r>
              <a:rPr lang="ru-RU" sz="2000" b="1" u="sng" dirty="0"/>
              <a:t>Степень врабатываемости (ВР)</a:t>
            </a:r>
          </a:p>
          <a:p>
            <a:pPr indent="360000"/>
            <a:r>
              <a:rPr lang="ru-RU" sz="2000" b="1" u="sng" dirty="0"/>
              <a:t> вычисляется по формуле: </a:t>
            </a:r>
          </a:p>
          <a:p>
            <a:pPr indent="360000"/>
            <a:r>
              <a:rPr lang="ru-RU" sz="2000" b="1" dirty="0"/>
              <a:t>ВР= Т1 / ЭР </a:t>
            </a:r>
          </a:p>
          <a:p>
            <a:pPr indent="360000"/>
            <a:r>
              <a:rPr lang="ru-RU" sz="2000" b="1" dirty="0"/>
              <a:t>Результат меньше 1,0 – показатель хорошей врабатываемости, </a:t>
            </a:r>
          </a:p>
          <a:p>
            <a:pPr indent="360000"/>
            <a:r>
              <a:rPr lang="ru-RU" sz="2000" b="1" dirty="0"/>
              <a:t>           соответственно, чем выше 1,0 данный показатель, </a:t>
            </a:r>
          </a:p>
          <a:p>
            <a:pPr indent="360000"/>
            <a:r>
              <a:rPr lang="ru-RU" sz="2000" b="1" dirty="0"/>
              <a:t>  тем больше испытуемому требуется </a:t>
            </a:r>
          </a:p>
          <a:p>
            <a:pPr indent="360000"/>
            <a:r>
              <a:rPr lang="ru-RU" sz="2000" b="1" dirty="0"/>
              <a:t>подготовка к основной работе.</a:t>
            </a:r>
          </a:p>
          <a:p>
            <a:pPr indent="360000"/>
            <a:endParaRPr lang="ru-RU" sz="2000" b="1" dirty="0"/>
          </a:p>
          <a:p>
            <a:pPr indent="360000"/>
            <a:r>
              <a:rPr lang="ru-RU" sz="2000" b="1" u="sng" dirty="0"/>
              <a:t>Психическая устойчивость (выносливость) вычисляется по формуле:</a:t>
            </a:r>
          </a:p>
          <a:p>
            <a:pPr indent="360000"/>
            <a:r>
              <a:rPr lang="ru-RU" sz="2000" b="1" dirty="0"/>
              <a:t>ПУ= Т4 / ЭР </a:t>
            </a:r>
          </a:p>
          <a:p>
            <a:pPr indent="360000"/>
            <a:r>
              <a:rPr lang="ru-RU" sz="2000" b="1" dirty="0"/>
              <a:t>Показатель результата меньше 1,0 -</a:t>
            </a:r>
          </a:p>
          <a:p>
            <a:pPr indent="360000"/>
            <a:r>
              <a:rPr lang="ru-RU" sz="2000" b="1" dirty="0"/>
              <a:t>говорит о хорошей психической устойчивости, </a:t>
            </a:r>
          </a:p>
          <a:p>
            <a:pPr indent="360000"/>
            <a:r>
              <a:rPr lang="ru-RU" sz="2000" b="1" dirty="0"/>
              <a:t>соответственно, чем выше данный показатель, тем хуже психическая устойчивость испытуемого к выполнению заданий. </a:t>
            </a: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1" y="273023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0" hangingPunct="0">
              <a:defRPr/>
            </a:pPr>
            <a:r>
              <a:rPr lang="ru-RU" sz="2800" b="1" dirty="0">
                <a:ln w="3175">
                  <a:solidFill>
                    <a:srgbClr val="0070C0"/>
                  </a:solidFill>
                </a:ln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Обработка и интерпретация </a:t>
            </a:r>
          </a:p>
          <a:p>
            <a:pPr algn="ctr" eaLnBrk="0" hangingPunct="0">
              <a:defRPr/>
            </a:pPr>
            <a:r>
              <a:rPr lang="ru-RU" sz="2800" b="1" dirty="0">
                <a:ln w="3175">
                  <a:solidFill>
                    <a:srgbClr val="0070C0"/>
                  </a:solidFill>
                </a:ln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результатов теста по </a:t>
            </a:r>
            <a:r>
              <a:rPr lang="ru-RU" sz="2800" b="1" i="1" dirty="0">
                <a:ln w="3175">
                  <a:solidFill>
                    <a:srgbClr val="0070C0"/>
                  </a:solidFill>
                </a:ln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А.Ю.Козыревой</a:t>
            </a:r>
            <a:r>
              <a:rPr lang="ru-RU" sz="2800" b="1" dirty="0">
                <a:ln w="3175">
                  <a:solidFill>
                    <a:srgbClr val="0070C0"/>
                  </a:solidFill>
                </a:ln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):</a:t>
            </a:r>
          </a:p>
        </p:txBody>
      </p:sp>
      <p:pic>
        <p:nvPicPr>
          <p:cNvPr id="5" name="Picture 7" descr="G:\Оформление\Рисунки .png\4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29520" y="1357298"/>
            <a:ext cx="1714480" cy="1173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1" y="273023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 eaLnBrk="0" hangingPunct="0">
              <a:defRPr/>
            </a:pPr>
            <a:r>
              <a:rPr lang="ru-RU" sz="2800" b="1" dirty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Обработка и интерпретация </a:t>
            </a:r>
          </a:p>
          <a:p>
            <a:pPr algn="ctr" eaLnBrk="0" hangingPunct="0">
              <a:defRPr/>
            </a:pPr>
            <a:r>
              <a:rPr lang="ru-RU" sz="2800" b="1" dirty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результатов теста по </a:t>
            </a:r>
            <a:r>
              <a:rPr lang="ru-RU" sz="2800" b="1" i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А. Ю. Козыревой</a:t>
            </a:r>
            <a:r>
              <a:rPr lang="ru-RU" sz="28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:</a:t>
            </a:r>
            <a:endParaRPr lang="ru-RU" sz="2800" b="1" dirty="0">
              <a:ln w="1905"/>
              <a:solidFill>
                <a:srgbClr val="7030A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100" name="Rectangle 8"/>
          <p:cNvSpPr>
            <a:spLocks noChangeArrowheads="1"/>
          </p:cNvSpPr>
          <p:nvPr/>
        </p:nvSpPr>
        <p:spPr bwMode="auto">
          <a:xfrm>
            <a:off x="2071688" y="1852838"/>
            <a:ext cx="657225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eaLnBrk="0" hangingPunct="0"/>
            <a:r>
              <a:rPr lang="ru-RU" sz="2000" b="1" u="sng" dirty="0">
                <a:latin typeface="Times New Roman" pitchFamily="18" charset="0"/>
                <a:cs typeface="Times New Roman" pitchFamily="18" charset="0"/>
              </a:rPr>
              <a:t>Эффективность работы (ЭР) вычисляется по формуле: </a:t>
            </a:r>
          </a:p>
          <a:p>
            <a:pPr algn="ctr" eaLnBrk="0" hangingPunct="0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ЭР = (Т</a:t>
            </a:r>
            <a:r>
              <a:rPr lang="ru-RU" sz="2000" b="1" baseline="-30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+ Т</a:t>
            </a:r>
            <a:r>
              <a:rPr lang="ru-RU" sz="2000" b="1" baseline="-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+ Т</a:t>
            </a:r>
            <a:r>
              <a:rPr lang="ru-RU" sz="2000" b="1" baseline="-30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+ Т</a:t>
            </a:r>
            <a:r>
              <a:rPr lang="ru-RU" sz="2000" b="1" baseline="-300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+ Т</a:t>
            </a:r>
            <a:r>
              <a:rPr lang="ru-RU" sz="2000" b="1" baseline="-30000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) / 5, где 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2000" b="1" baseline="-30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– время работы с i-той таблицей.</a:t>
            </a:r>
          </a:p>
          <a:p>
            <a:pPr algn="ctr" eaLnBrk="0" hangingPunct="0">
              <a:buFontTx/>
              <a:buChar char="•"/>
            </a:pP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Оценка ЭР (в секундах) производится с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учётом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возраста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испытуемого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5663" name="Group 63"/>
          <p:cNvGraphicFramePr>
            <a:graphicFrameLocks noGrp="1"/>
          </p:cNvGraphicFramePr>
          <p:nvPr/>
        </p:nvGraphicFramePr>
        <p:xfrm>
          <a:off x="357158" y="4071939"/>
          <a:ext cx="8572558" cy="2571770"/>
        </p:xfrm>
        <a:graphic>
          <a:graphicData uri="http://schemas.openxmlformats.org/drawingml/2006/table">
            <a:tbl>
              <a:tblPr/>
              <a:tblGrid>
                <a:gridCol w="1286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774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7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72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72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271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4712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Возраст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   5 баллов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Arial" charset="0"/>
                        </a:rPr>
                        <a:t>4 балла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Arial" charset="0"/>
                        </a:rPr>
                        <a:t>3 балла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00CC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CC"/>
                          </a:solidFill>
                          <a:effectLst/>
                          <a:latin typeface="Arial" charset="0"/>
                        </a:rPr>
                        <a:t>2 балла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CC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rgbClr val="FF9900"/>
                          </a:solidFill>
                          <a:effectLst/>
                          <a:latin typeface="Arial" charset="0"/>
                        </a:rPr>
                        <a:t>     1 балл</a:t>
                      </a:r>
                      <a:endParaRPr kumimoji="0" lang="ru-RU" sz="1800" b="0" i="0" u="none" strike="noStrike" cap="none" normalizeH="0" baseline="0" dirty="0" smtClean="0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FF99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154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 лет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45 и меньше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46-55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56-65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66-75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76 и больше 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154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 лет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35 и меньше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36-45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46-55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56-65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66 и больше 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154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 лет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 и меньше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31-35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36-45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46-55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56 и больше 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6" name="Picture 7" descr="G:\Оформление\Рисунки .png\4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2240" y="1428736"/>
            <a:ext cx="2175348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9" name="Picture 5" descr="shulte_0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357188"/>
            <a:ext cx="8572560" cy="614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5-конечная звезда 6"/>
          <p:cNvSpPr/>
          <p:nvPr/>
        </p:nvSpPr>
        <p:spPr>
          <a:xfrm>
            <a:off x="4071935" y="3357563"/>
            <a:ext cx="357189" cy="357189"/>
          </a:xfrm>
          <a:prstGeom prst="star5">
            <a:avLst/>
          </a:prstGeom>
          <a:solidFill>
            <a:schemeClr val="tx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5" name="Picture 5" descr="shulte_0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298450"/>
            <a:ext cx="8358246" cy="627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5-конечная звезда 6"/>
          <p:cNvSpPr/>
          <p:nvPr/>
        </p:nvSpPr>
        <p:spPr>
          <a:xfrm flipH="1">
            <a:off x="4429124" y="3429000"/>
            <a:ext cx="285752" cy="285752"/>
          </a:xfrm>
          <a:prstGeom prst="star5">
            <a:avLst/>
          </a:prstGeom>
          <a:solidFill>
            <a:schemeClr val="tx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 descr="shulte_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428624"/>
            <a:ext cx="8501121" cy="6072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5-конечная звезда 4"/>
          <p:cNvSpPr/>
          <p:nvPr/>
        </p:nvSpPr>
        <p:spPr>
          <a:xfrm flipH="1">
            <a:off x="4429122" y="3357562"/>
            <a:ext cx="357191" cy="285752"/>
          </a:xfrm>
          <a:prstGeom prst="star5">
            <a:avLst/>
          </a:prstGeom>
          <a:solidFill>
            <a:schemeClr val="tx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1" name="Picture 5" descr="shulte_0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85728"/>
            <a:ext cx="8715436" cy="6215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5-конечная звезда 6"/>
          <p:cNvSpPr/>
          <p:nvPr/>
        </p:nvSpPr>
        <p:spPr>
          <a:xfrm flipH="1">
            <a:off x="4500562" y="3357562"/>
            <a:ext cx="285752" cy="285752"/>
          </a:xfrm>
          <a:prstGeom prst="star5">
            <a:avLst/>
          </a:prstGeom>
          <a:solidFill>
            <a:schemeClr val="tx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Picture 5" descr="shulte_0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285750"/>
            <a:ext cx="8358246" cy="629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5-конечная звезда 4"/>
          <p:cNvSpPr/>
          <p:nvPr/>
        </p:nvSpPr>
        <p:spPr>
          <a:xfrm>
            <a:off x="4000496" y="3357562"/>
            <a:ext cx="357190" cy="357190"/>
          </a:xfrm>
          <a:prstGeom prst="star5">
            <a:avLst/>
          </a:prstGeom>
          <a:solidFill>
            <a:schemeClr val="tx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1">
  <a:themeElements>
    <a:clrScheme name="Тема Office 1">
      <a:dk1>
        <a:srgbClr val="000000"/>
      </a:dk1>
      <a:lt1>
        <a:srgbClr val="E7EFBD"/>
      </a:lt1>
      <a:dk2>
        <a:srgbClr val="000000"/>
      </a:dk2>
      <a:lt2>
        <a:srgbClr val="808080"/>
      </a:lt2>
      <a:accent1>
        <a:srgbClr val="E7F3CE"/>
      </a:accent1>
      <a:accent2>
        <a:srgbClr val="CEDB6B"/>
      </a:accent2>
      <a:accent3>
        <a:srgbClr val="F1F6DB"/>
      </a:accent3>
      <a:accent4>
        <a:srgbClr val="000000"/>
      </a:accent4>
      <a:accent5>
        <a:srgbClr val="F1F8E3"/>
      </a:accent5>
      <a:accent6>
        <a:srgbClr val="BAC660"/>
      </a:accent6>
      <a:hlink>
        <a:srgbClr val="5B6B00"/>
      </a:hlink>
      <a:folHlink>
        <a:srgbClr val="595F25"/>
      </a:folHlink>
    </a:clrScheme>
    <a:fontScheme name="Тема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E7EFBD"/>
        </a:lt1>
        <a:dk2>
          <a:srgbClr val="000000"/>
        </a:dk2>
        <a:lt2>
          <a:srgbClr val="808080"/>
        </a:lt2>
        <a:accent1>
          <a:srgbClr val="E7F3CE"/>
        </a:accent1>
        <a:accent2>
          <a:srgbClr val="CEDB6B"/>
        </a:accent2>
        <a:accent3>
          <a:srgbClr val="F1F6DB"/>
        </a:accent3>
        <a:accent4>
          <a:srgbClr val="000000"/>
        </a:accent4>
        <a:accent5>
          <a:srgbClr val="F1F8E3"/>
        </a:accent5>
        <a:accent6>
          <a:srgbClr val="BAC660"/>
        </a:accent6>
        <a:hlink>
          <a:srgbClr val="5B6B00"/>
        </a:hlink>
        <a:folHlink>
          <a:srgbClr val="595F2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E7EFBD"/>
        </a:lt1>
        <a:dk2>
          <a:srgbClr val="000000"/>
        </a:dk2>
        <a:lt2>
          <a:srgbClr val="808080"/>
        </a:lt2>
        <a:accent1>
          <a:srgbClr val="C0E07E"/>
        </a:accent1>
        <a:accent2>
          <a:srgbClr val="C0D141"/>
        </a:accent2>
        <a:accent3>
          <a:srgbClr val="F1F6DB"/>
        </a:accent3>
        <a:accent4>
          <a:srgbClr val="000000"/>
        </a:accent4>
        <a:accent5>
          <a:srgbClr val="DCEDC0"/>
        </a:accent5>
        <a:accent6>
          <a:srgbClr val="AEBD3A"/>
        </a:accent6>
        <a:hlink>
          <a:srgbClr val="5A6B00"/>
        </a:hlink>
        <a:folHlink>
          <a:srgbClr val="616C4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E7EFBD"/>
        </a:lt1>
        <a:dk2>
          <a:srgbClr val="000000"/>
        </a:dk2>
        <a:lt2>
          <a:srgbClr val="808080"/>
        </a:lt2>
        <a:accent1>
          <a:srgbClr val="DFFF05"/>
        </a:accent1>
        <a:accent2>
          <a:srgbClr val="7905FF"/>
        </a:accent2>
        <a:accent3>
          <a:srgbClr val="F1F6DB"/>
        </a:accent3>
        <a:accent4>
          <a:srgbClr val="000000"/>
        </a:accent4>
        <a:accent5>
          <a:srgbClr val="ECFFAA"/>
        </a:accent5>
        <a:accent6>
          <a:srgbClr val="6D04E7"/>
        </a:accent6>
        <a:hlink>
          <a:srgbClr val="750026"/>
        </a:hlink>
        <a:folHlink>
          <a:srgbClr val="637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E7EFBD"/>
        </a:lt1>
        <a:dk2>
          <a:srgbClr val="000000"/>
        </a:dk2>
        <a:lt2>
          <a:srgbClr val="808080"/>
        </a:lt2>
        <a:accent1>
          <a:srgbClr val="FF9D05"/>
        </a:accent1>
        <a:accent2>
          <a:srgbClr val="058DFF"/>
        </a:accent2>
        <a:accent3>
          <a:srgbClr val="F1F6DB"/>
        </a:accent3>
        <a:accent4>
          <a:srgbClr val="000000"/>
        </a:accent4>
        <a:accent5>
          <a:srgbClr val="FFCCAA"/>
        </a:accent5>
        <a:accent6>
          <a:srgbClr val="047FE7"/>
        </a:accent6>
        <a:hlink>
          <a:srgbClr val="700070"/>
        </a:hlink>
        <a:folHlink>
          <a:srgbClr val="636B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E7F3CE"/>
        </a:accent1>
        <a:accent2>
          <a:srgbClr val="CEDB6B"/>
        </a:accent2>
        <a:accent3>
          <a:srgbClr val="FFFFFF"/>
        </a:accent3>
        <a:accent4>
          <a:srgbClr val="000000"/>
        </a:accent4>
        <a:accent5>
          <a:srgbClr val="F1F8E3"/>
        </a:accent5>
        <a:accent6>
          <a:srgbClr val="BAC660"/>
        </a:accent6>
        <a:hlink>
          <a:srgbClr val="5B6B00"/>
        </a:hlink>
        <a:folHlink>
          <a:srgbClr val="595F2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E07E"/>
        </a:accent1>
        <a:accent2>
          <a:srgbClr val="C0D141"/>
        </a:accent2>
        <a:accent3>
          <a:srgbClr val="FFFFFF"/>
        </a:accent3>
        <a:accent4>
          <a:srgbClr val="000000"/>
        </a:accent4>
        <a:accent5>
          <a:srgbClr val="DCEDC0"/>
        </a:accent5>
        <a:accent6>
          <a:srgbClr val="AEBD3A"/>
        </a:accent6>
        <a:hlink>
          <a:srgbClr val="5A6B00"/>
        </a:hlink>
        <a:folHlink>
          <a:srgbClr val="616C4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FFF05"/>
        </a:accent1>
        <a:accent2>
          <a:srgbClr val="7905FF"/>
        </a:accent2>
        <a:accent3>
          <a:srgbClr val="FFFFFF"/>
        </a:accent3>
        <a:accent4>
          <a:srgbClr val="000000"/>
        </a:accent4>
        <a:accent5>
          <a:srgbClr val="ECFFAA"/>
        </a:accent5>
        <a:accent6>
          <a:srgbClr val="6D04E7"/>
        </a:accent6>
        <a:hlink>
          <a:srgbClr val="750026"/>
        </a:hlink>
        <a:folHlink>
          <a:srgbClr val="637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9D05"/>
        </a:accent1>
        <a:accent2>
          <a:srgbClr val="058DFF"/>
        </a:accent2>
        <a:accent3>
          <a:srgbClr val="FFFFFF"/>
        </a:accent3>
        <a:accent4>
          <a:srgbClr val="000000"/>
        </a:accent4>
        <a:accent5>
          <a:srgbClr val="FFCCAA"/>
        </a:accent5>
        <a:accent6>
          <a:srgbClr val="047FE7"/>
        </a:accent6>
        <a:hlink>
          <a:srgbClr val="700070"/>
        </a:hlink>
        <a:folHlink>
          <a:srgbClr val="636B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116</TotalTime>
  <Words>343</Words>
  <Application>Microsoft Office PowerPoint</Application>
  <PresentationFormat>Экран (4:3)</PresentationFormat>
  <Paragraphs>164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7" baseType="lpstr">
      <vt:lpstr>Arial</vt:lpstr>
      <vt:lpstr>Times New Roman</vt:lpstr>
      <vt:lpstr>Тема1</vt:lpstr>
      <vt:lpstr>ТАБЛИЦА ШУЛЬТЕ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Comp</dc:creator>
  <cp:lastModifiedBy>Kamil</cp:lastModifiedBy>
  <cp:revision>13</cp:revision>
  <dcterms:created xsi:type="dcterms:W3CDTF">2015-11-10T16:24:59Z</dcterms:created>
  <dcterms:modified xsi:type="dcterms:W3CDTF">2024-12-06T10:11:49Z</dcterms:modified>
</cp:coreProperties>
</file>