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4" r:id="rId6"/>
    <p:sldId id="263" r:id="rId7"/>
    <p:sldId id="260" r:id="rId8"/>
    <p:sldId id="262" r:id="rId9"/>
    <p:sldId id="261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00"/>
    <a:srgbClr val="0000FF"/>
    <a:srgbClr val="99FF33"/>
    <a:srgbClr val="FF33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03FA0DE-4E51-4EA5-9E68-BF422FF8BFBE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F68FB9-F0CA-43C7-A0A9-A59AB5EF0E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amond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ТАБЛИЦА ШУЛЬТЕ</a:t>
            </a:r>
            <a:endParaRPr lang="ru-RU" sz="6000" b="1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5286388"/>
            <a:ext cx="9144000" cy="1357322"/>
          </a:xfrm>
        </p:spPr>
        <p:txBody>
          <a:bodyPr/>
          <a:lstStyle/>
          <a:p>
            <a:r>
              <a:rPr lang="ru-RU" sz="20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Кожурова</a:t>
            </a:r>
            <a:r>
              <a:rPr lang="ru-RU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Ольга Викторовна</a:t>
            </a:r>
            <a:endParaRPr lang="ru-RU" sz="20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учитель начальных классов    </a:t>
            </a:r>
            <a:r>
              <a:rPr lang="ru-RU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МОАУ «СОШ №10»</a:t>
            </a:r>
            <a:endParaRPr lang="ru-RU" sz="20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Г. Оренбург</a:t>
            </a:r>
            <a:endParaRPr lang="ru-RU" sz="28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just"/>
            <a:endParaRPr lang="ru-RU" sz="2400" b="1" dirty="0" smtClean="0">
              <a:ln w="17780" cmpd="sng">
                <a:solidFill>
                  <a:schemeClr val="accent3">
                    <a:lumMod val="25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just"/>
            <a:endParaRPr lang="ru-RU" sz="2400" b="1" dirty="0">
              <a:ln w="17780" cmpd="sng">
                <a:solidFill>
                  <a:schemeClr val="accent3">
                    <a:lumMod val="25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08" name="Group 92"/>
          <p:cNvGraphicFramePr>
            <a:graphicFrameLocks noGrp="1"/>
          </p:cNvGraphicFramePr>
          <p:nvPr/>
        </p:nvGraphicFramePr>
        <p:xfrm>
          <a:off x="285720" y="90508"/>
          <a:ext cx="8501125" cy="6553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0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5-конечная звезда 5"/>
          <p:cNvSpPr/>
          <p:nvPr/>
        </p:nvSpPr>
        <p:spPr>
          <a:xfrm>
            <a:off x="4143372" y="3357562"/>
            <a:ext cx="325440" cy="295277"/>
          </a:xfrm>
          <a:prstGeom prst="star5">
            <a:avLst/>
          </a:prstGeom>
          <a:solidFill>
            <a:schemeClr val="tx1"/>
          </a:solidFill>
          <a:ln w="28575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4" name="Group 154"/>
          <p:cNvGraphicFramePr>
            <a:graphicFrameLocks noGrp="1"/>
          </p:cNvGraphicFramePr>
          <p:nvPr/>
        </p:nvGraphicFramePr>
        <p:xfrm>
          <a:off x="142844" y="214291"/>
          <a:ext cx="8786873" cy="6553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56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73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3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3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3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73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395" name="AutoShape 155"/>
          <p:cNvSpPr>
            <a:spLocks noChangeArrowheads="1"/>
          </p:cNvSpPr>
          <p:nvPr/>
        </p:nvSpPr>
        <p:spPr bwMode="auto">
          <a:xfrm>
            <a:off x="4000496" y="3284538"/>
            <a:ext cx="355604" cy="430214"/>
          </a:xfrm>
          <a:prstGeom prst="star5">
            <a:avLst/>
          </a:prstGeom>
          <a:solidFill>
            <a:schemeClr val="tx1"/>
          </a:solidFill>
          <a:ln w="381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0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56" name="Group 92"/>
          <p:cNvGraphicFramePr>
            <a:graphicFrameLocks noGrp="1"/>
          </p:cNvGraphicFramePr>
          <p:nvPr/>
        </p:nvGraphicFramePr>
        <p:xfrm>
          <a:off x="214282" y="214289"/>
          <a:ext cx="8715437" cy="6553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2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30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30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0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30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30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357" name="AutoShape 93"/>
          <p:cNvSpPr>
            <a:spLocks noChangeArrowheads="1"/>
          </p:cNvSpPr>
          <p:nvPr/>
        </p:nvSpPr>
        <p:spPr bwMode="auto">
          <a:xfrm>
            <a:off x="3929058" y="3284538"/>
            <a:ext cx="427042" cy="358776"/>
          </a:xfrm>
          <a:prstGeom prst="star5">
            <a:avLst/>
          </a:prstGeom>
          <a:solidFill>
            <a:schemeClr val="bg1">
              <a:lumMod val="10000"/>
            </a:schemeClr>
          </a:solidFill>
          <a:ln w="2857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214280" y="214289"/>
          <a:ext cx="8715438" cy="6553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42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8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8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30" name="AutoShape 42"/>
          <p:cNvSpPr>
            <a:spLocks noChangeArrowheads="1"/>
          </p:cNvSpPr>
          <p:nvPr/>
        </p:nvSpPr>
        <p:spPr bwMode="auto">
          <a:xfrm>
            <a:off x="4071934" y="3286124"/>
            <a:ext cx="284166" cy="406403"/>
          </a:xfrm>
          <a:prstGeom prst="star5">
            <a:avLst/>
          </a:prstGeom>
          <a:solidFill>
            <a:schemeClr val="bg1">
              <a:lumMod val="10000"/>
            </a:schemeClr>
          </a:solidFill>
          <a:ln w="2857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" y="710317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Методика «Таблицы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Шульте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» / Альманах психологических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тестов. 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., 1995, С.112-116. 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0" y="1643050"/>
            <a:ext cx="7826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http://www.skorochtenie.info/shulte.html</a:t>
            </a: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0" y="2143116"/>
            <a:ext cx="6334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http://childrensgames.ru</a:t>
            </a: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0" y="2786058"/>
            <a:ext cx="7800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http://www.magicspeedreading.com/rus/shultc.html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1285860"/>
            <a:ext cx="878687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i="1" u="sng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пользования</a:t>
            </a:r>
            <a:r>
              <a:rPr lang="ru-RU" sz="2800" i="1" u="sng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endParaRPr lang="ru-RU" sz="2400" i="1" u="sng" dirty="0">
              <a:ln>
                <a:solidFill>
                  <a:srgbClr val="00206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Таблицы </a:t>
            </a:r>
            <a:r>
              <a:rPr lang="ru-RU" sz="2400" dirty="0" err="1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Шульте</a:t>
            </a:r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служат для расширения поля </a:t>
            </a:r>
          </a:p>
          <a:p>
            <a:pPr>
              <a:defRPr/>
            </a:pPr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зрения  (периферическое зрение) читателя. Широко </a:t>
            </a:r>
          </a:p>
          <a:p>
            <a:pPr>
              <a:defRPr/>
            </a:pPr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применяется  при освоении методов быстрого чтения, </a:t>
            </a:r>
          </a:p>
          <a:p>
            <a:pPr>
              <a:defRPr/>
            </a:pPr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подготовки специалистов слежения за приборами,               летчиков, космонавтов… </a:t>
            </a:r>
          </a:p>
          <a:p>
            <a:pPr algn="ctr">
              <a:defRPr/>
            </a:pPr>
            <a:r>
              <a:rPr lang="ru-RU" sz="2400" i="1" u="sng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Методика: </a:t>
            </a:r>
          </a:p>
          <a:p>
            <a:pPr>
              <a:defRPr/>
            </a:pPr>
            <a:r>
              <a:rPr lang="ru-RU" sz="2400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Читатель концентрирует взгляд на звездочке </a:t>
            </a:r>
            <a:r>
              <a:rPr lang="ru-RU" sz="2400" dirty="0" smtClean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 центральной ячейке таблицы. </a:t>
            </a:r>
            <a:r>
              <a:rPr lang="ru-RU" sz="2400" dirty="0">
                <a:ln w="10541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Необходимо отыскать в таблице все числа от 1 до 25, не отрывая взгляд от центра таблицы. Если сразу отыскать нужное число не удается, можно передвигать взгляд вертикально вверх и вниз, отыскивая нужное число.</a:t>
            </a:r>
          </a:p>
        </p:txBody>
      </p:sp>
      <p:pic>
        <p:nvPicPr>
          <p:cNvPr id="3076" name="Picture 7" descr="G:\Оформление\Рисунки .png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428625"/>
            <a:ext cx="1755775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928794" y="214290"/>
            <a:ext cx="5236883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dirty="0">
                <a:ln w="11430">
                  <a:solidFill>
                    <a:srgbClr val="00B0F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Таблица </a:t>
            </a:r>
            <a:r>
              <a:rPr lang="ru-RU" sz="4800" b="1" dirty="0" err="1">
                <a:ln w="11430">
                  <a:solidFill>
                    <a:srgbClr val="00B0F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Шульте</a:t>
            </a:r>
            <a:endParaRPr lang="ru-RU" sz="4800" b="1" dirty="0">
              <a:ln w="11430">
                <a:solidFill>
                  <a:srgbClr val="00B0F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4"/>
          <p:cNvSpPr>
            <a:spLocks noChangeArrowheads="1"/>
          </p:cNvSpPr>
          <p:nvPr/>
        </p:nvSpPr>
        <p:spPr bwMode="auto">
          <a:xfrm>
            <a:off x="428596" y="1306112"/>
            <a:ext cx="807249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60000"/>
            <a:r>
              <a:rPr lang="ru-RU" sz="2000" b="1" u="sng" dirty="0"/>
              <a:t>Степень врабатываемости (ВР)</a:t>
            </a:r>
          </a:p>
          <a:p>
            <a:pPr indent="360000"/>
            <a:r>
              <a:rPr lang="ru-RU" sz="2000" b="1" u="sng" dirty="0"/>
              <a:t> вычисляется по формуле: </a:t>
            </a:r>
          </a:p>
          <a:p>
            <a:pPr indent="360000"/>
            <a:r>
              <a:rPr lang="ru-RU" sz="2000" b="1" dirty="0"/>
              <a:t>ВР= Т1 / ЭР </a:t>
            </a:r>
          </a:p>
          <a:p>
            <a:pPr indent="360000"/>
            <a:r>
              <a:rPr lang="ru-RU" sz="2000" b="1" dirty="0"/>
              <a:t>Результат меньше 1,0 – показатель хорошей врабатываемости, </a:t>
            </a:r>
          </a:p>
          <a:p>
            <a:pPr indent="360000"/>
            <a:r>
              <a:rPr lang="ru-RU" sz="2000" b="1" dirty="0"/>
              <a:t>           соответственно, чем выше 1,0 данный показатель, </a:t>
            </a:r>
          </a:p>
          <a:p>
            <a:pPr indent="360000"/>
            <a:r>
              <a:rPr lang="ru-RU" sz="2000" b="1" dirty="0"/>
              <a:t>  тем больше испытуемому требуется </a:t>
            </a:r>
          </a:p>
          <a:p>
            <a:pPr indent="360000"/>
            <a:r>
              <a:rPr lang="ru-RU" sz="2000" b="1" dirty="0"/>
              <a:t>подготовка к основной работе.</a:t>
            </a:r>
          </a:p>
          <a:p>
            <a:pPr indent="360000"/>
            <a:endParaRPr lang="ru-RU" sz="2000" b="1" dirty="0"/>
          </a:p>
          <a:p>
            <a:pPr indent="360000"/>
            <a:r>
              <a:rPr lang="ru-RU" sz="2000" b="1" u="sng" dirty="0"/>
              <a:t>Психическая устойчивость (выносливость) вычисляется по формуле:</a:t>
            </a:r>
          </a:p>
          <a:p>
            <a:pPr indent="360000"/>
            <a:r>
              <a:rPr lang="ru-RU" sz="2000" b="1" dirty="0"/>
              <a:t>ПУ= Т4 / ЭР </a:t>
            </a:r>
          </a:p>
          <a:p>
            <a:pPr indent="360000"/>
            <a:r>
              <a:rPr lang="ru-RU" sz="2000" b="1" dirty="0"/>
              <a:t>Показатель результата меньше 1,0 -</a:t>
            </a:r>
          </a:p>
          <a:p>
            <a:pPr indent="360000"/>
            <a:r>
              <a:rPr lang="ru-RU" sz="2000" b="1" dirty="0"/>
              <a:t>говорит о хорошей психической устойчивости, </a:t>
            </a:r>
          </a:p>
          <a:p>
            <a:pPr indent="360000"/>
            <a:r>
              <a:rPr lang="ru-RU" sz="2000" b="1" dirty="0"/>
              <a:t>соответственно, чем выше данный показатель, тем хуже психическая устойчивость испытуемого к выполнению заданий.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27302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2800" b="1" dirty="0">
                <a:ln w="3175">
                  <a:solidFill>
                    <a:srgbClr val="0070C0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Обработка и интерпретация </a:t>
            </a:r>
          </a:p>
          <a:p>
            <a:pPr algn="ctr" eaLnBrk="0" hangingPunct="0">
              <a:defRPr/>
            </a:pPr>
            <a:r>
              <a:rPr lang="ru-RU" sz="2800" b="1" dirty="0">
                <a:ln w="3175">
                  <a:solidFill>
                    <a:srgbClr val="0070C0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результатов теста по </a:t>
            </a:r>
            <a:r>
              <a:rPr lang="ru-RU" sz="2800" b="1" i="1" dirty="0">
                <a:ln w="3175">
                  <a:solidFill>
                    <a:srgbClr val="0070C0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А.Ю.Козыревой</a:t>
            </a:r>
            <a:r>
              <a:rPr lang="ru-RU" sz="2800" b="1" dirty="0">
                <a:ln w="3175">
                  <a:solidFill>
                    <a:srgbClr val="0070C0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):</a:t>
            </a:r>
          </a:p>
        </p:txBody>
      </p:sp>
      <p:pic>
        <p:nvPicPr>
          <p:cNvPr id="5" name="Picture 7" descr="G:\Оформление\Рисунки .png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1357298"/>
            <a:ext cx="1714480" cy="117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" y="27302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defRPr/>
            </a:pPr>
            <a:r>
              <a:rPr lang="ru-RU" sz="2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Обработка и интерпретация </a:t>
            </a:r>
          </a:p>
          <a:p>
            <a:pPr algn="ctr" eaLnBrk="0" hangingPunct="0">
              <a:defRPr/>
            </a:pPr>
            <a:r>
              <a:rPr lang="ru-RU" sz="28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результатов теста по </a:t>
            </a:r>
            <a:r>
              <a:rPr lang="ru-RU" sz="2800" b="1" i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А. Ю. Козыревой</a:t>
            </a:r>
            <a:r>
              <a:rPr lang="ru-RU" sz="2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28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2071688" y="1852838"/>
            <a:ext cx="65722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Эффективность работы (ЭР) вычисляется по формуле: </a:t>
            </a:r>
          </a:p>
          <a:p>
            <a:pPr algn="ctr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ЭР = (Т</a:t>
            </a:r>
            <a:r>
              <a:rPr lang="ru-RU" sz="2000" b="1" baseline="-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+ Т</a:t>
            </a:r>
            <a:r>
              <a:rPr lang="ru-RU" sz="2000" b="1" baseline="-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+ Т</a:t>
            </a:r>
            <a:r>
              <a:rPr lang="ru-RU" sz="2000" b="1" baseline="-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+ Т</a:t>
            </a:r>
            <a:r>
              <a:rPr lang="ru-RU" sz="2000" b="1" baseline="-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+ Т</a:t>
            </a:r>
            <a:r>
              <a:rPr lang="ru-RU" sz="2000" b="1" baseline="-30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/ 5, где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b="1" baseline="-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 время работы с i-той таблицей.</a:t>
            </a:r>
          </a:p>
          <a:p>
            <a:pPr algn="ctr" eaLnBrk="0" hangingPunct="0">
              <a:buFontTx/>
              <a:buChar char="•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Оценка ЭР (в секундах) производится 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учётом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возраста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испытуемого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63" name="Group 63"/>
          <p:cNvGraphicFramePr>
            <a:graphicFrameLocks noGrp="1"/>
          </p:cNvGraphicFramePr>
          <p:nvPr/>
        </p:nvGraphicFramePr>
        <p:xfrm>
          <a:off x="357158" y="4071939"/>
          <a:ext cx="8572558" cy="2571770"/>
        </p:xfrm>
        <a:graphic>
          <a:graphicData uri="http://schemas.openxmlformats.org/drawingml/2006/table">
            <a:tbl>
              <a:tblPr/>
              <a:tblGrid>
                <a:gridCol w="1286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7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71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Возраст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   5 баллов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</a:rPr>
                        <a:t>4 балла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</a:rPr>
                        <a:t>3 балла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</a:rPr>
                        <a:t>2 балла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solidFill>
                              <a:srgbClr val="FF0000"/>
                            </a:solidFill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</a:rPr>
                        <a:t>     1 балл</a:t>
                      </a:r>
                      <a:endParaRPr kumimoji="0" lang="ru-RU" sz="1800" b="0" i="0" u="none" strike="noStrike" cap="none" normalizeH="0" baseline="0" dirty="0" smtClean="0">
                        <a:ln>
                          <a:solidFill>
                            <a:srgbClr val="FF0000"/>
                          </a:solidFill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лет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и меньше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46-55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56-65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66-75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 и больше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5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лет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 и меньше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36-45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46-55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56-65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 и больше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5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лет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и меньше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31-35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36-45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46-55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 и больше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7" descr="G:\Оформление\Рисунки .png\4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240" y="1428736"/>
            <a:ext cx="217534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shulte_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88"/>
            <a:ext cx="857256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5-конечная звезда 6"/>
          <p:cNvSpPr/>
          <p:nvPr/>
        </p:nvSpPr>
        <p:spPr>
          <a:xfrm>
            <a:off x="4071935" y="3357563"/>
            <a:ext cx="357189" cy="357189"/>
          </a:xfrm>
          <a:prstGeom prst="star5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shulte_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98450"/>
            <a:ext cx="8358246" cy="627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5-конечная звезда 6"/>
          <p:cNvSpPr/>
          <p:nvPr/>
        </p:nvSpPr>
        <p:spPr>
          <a:xfrm flipH="1">
            <a:off x="4429124" y="3429000"/>
            <a:ext cx="285752" cy="285752"/>
          </a:xfrm>
          <a:prstGeom prst="star5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shulte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24"/>
            <a:ext cx="8501121" cy="607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конечная звезда 4"/>
          <p:cNvSpPr/>
          <p:nvPr/>
        </p:nvSpPr>
        <p:spPr>
          <a:xfrm flipH="1">
            <a:off x="4429122" y="3357562"/>
            <a:ext cx="357191" cy="285752"/>
          </a:xfrm>
          <a:prstGeom prst="star5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shulte_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71543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5-конечная звезда 6"/>
          <p:cNvSpPr/>
          <p:nvPr/>
        </p:nvSpPr>
        <p:spPr>
          <a:xfrm flipH="1">
            <a:off x="4500562" y="3357562"/>
            <a:ext cx="285752" cy="285752"/>
          </a:xfrm>
          <a:prstGeom prst="star5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shulte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50"/>
            <a:ext cx="8358246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конечная звезда 4"/>
          <p:cNvSpPr/>
          <p:nvPr/>
        </p:nvSpPr>
        <p:spPr>
          <a:xfrm>
            <a:off x="4000496" y="3357562"/>
            <a:ext cx="357190" cy="357190"/>
          </a:xfrm>
          <a:prstGeom prst="star5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1">
  <a:themeElements>
    <a:clrScheme name="Тема Office 1">
      <a:dk1>
        <a:srgbClr val="000000"/>
      </a:dk1>
      <a:lt1>
        <a:srgbClr val="E7EFBD"/>
      </a:lt1>
      <a:dk2>
        <a:srgbClr val="000000"/>
      </a:dk2>
      <a:lt2>
        <a:srgbClr val="808080"/>
      </a:lt2>
      <a:accent1>
        <a:srgbClr val="E7F3CE"/>
      </a:accent1>
      <a:accent2>
        <a:srgbClr val="CEDB6B"/>
      </a:accent2>
      <a:accent3>
        <a:srgbClr val="F1F6DB"/>
      </a:accent3>
      <a:accent4>
        <a:srgbClr val="000000"/>
      </a:accent4>
      <a:accent5>
        <a:srgbClr val="F1F8E3"/>
      </a:accent5>
      <a:accent6>
        <a:srgbClr val="BAC660"/>
      </a:accent6>
      <a:hlink>
        <a:srgbClr val="5B6B00"/>
      </a:hlink>
      <a:folHlink>
        <a:srgbClr val="595F25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1F6DB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1F6DB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1F6DB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E7EFBD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1F6DB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7F3CE"/>
        </a:accent1>
        <a:accent2>
          <a:srgbClr val="CEDB6B"/>
        </a:accent2>
        <a:accent3>
          <a:srgbClr val="FFFFFF"/>
        </a:accent3>
        <a:accent4>
          <a:srgbClr val="000000"/>
        </a:accent4>
        <a:accent5>
          <a:srgbClr val="F1F8E3"/>
        </a:accent5>
        <a:accent6>
          <a:srgbClr val="BAC660"/>
        </a:accent6>
        <a:hlink>
          <a:srgbClr val="5B6B00"/>
        </a:hlink>
        <a:folHlink>
          <a:srgbClr val="595F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E07E"/>
        </a:accent1>
        <a:accent2>
          <a:srgbClr val="C0D141"/>
        </a:accent2>
        <a:accent3>
          <a:srgbClr val="FFFFFF"/>
        </a:accent3>
        <a:accent4>
          <a:srgbClr val="000000"/>
        </a:accent4>
        <a:accent5>
          <a:srgbClr val="DCEDC0"/>
        </a:accent5>
        <a:accent6>
          <a:srgbClr val="AEBD3A"/>
        </a:accent6>
        <a:hlink>
          <a:srgbClr val="5A6B00"/>
        </a:hlink>
        <a:folHlink>
          <a:srgbClr val="616C4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FFF05"/>
        </a:accent1>
        <a:accent2>
          <a:srgbClr val="7905FF"/>
        </a:accent2>
        <a:accent3>
          <a:srgbClr val="FFFFFF"/>
        </a:accent3>
        <a:accent4>
          <a:srgbClr val="000000"/>
        </a:accent4>
        <a:accent5>
          <a:srgbClr val="ECFFAA"/>
        </a:accent5>
        <a:accent6>
          <a:srgbClr val="6D04E7"/>
        </a:accent6>
        <a:hlink>
          <a:srgbClr val="750026"/>
        </a:hlink>
        <a:folHlink>
          <a:srgbClr val="63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D05"/>
        </a:accent1>
        <a:accent2>
          <a:srgbClr val="058DFF"/>
        </a:accent2>
        <a:accent3>
          <a:srgbClr val="FFFFFF"/>
        </a:accent3>
        <a:accent4>
          <a:srgbClr val="000000"/>
        </a:accent4>
        <a:accent5>
          <a:srgbClr val="FFCCAA"/>
        </a:accent5>
        <a:accent6>
          <a:srgbClr val="047FE7"/>
        </a:accent6>
        <a:hlink>
          <a:srgbClr val="700070"/>
        </a:hlink>
        <a:folHlink>
          <a:srgbClr val="636B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116</TotalTime>
  <Words>343</Words>
  <Application>Microsoft Office PowerPoint</Application>
  <PresentationFormat>Экран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Тема1</vt:lpstr>
      <vt:lpstr>ТАБЛИЦА ШУЛЬТЕ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Kamil</cp:lastModifiedBy>
  <cp:revision>13</cp:revision>
  <dcterms:created xsi:type="dcterms:W3CDTF">2015-11-10T16:24:59Z</dcterms:created>
  <dcterms:modified xsi:type="dcterms:W3CDTF">2024-12-06T10:11:49Z</dcterms:modified>
</cp:coreProperties>
</file>